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3" r:id="rId3"/>
    <p:sldId id="265" r:id="rId4"/>
    <p:sldId id="264" r:id="rId5"/>
    <p:sldId id="282" r:id="rId6"/>
    <p:sldId id="299" r:id="rId7"/>
    <p:sldId id="291" r:id="rId8"/>
    <p:sldId id="292" r:id="rId9"/>
    <p:sldId id="296" r:id="rId10"/>
    <p:sldId id="279" r:id="rId11"/>
    <p:sldId id="297" r:id="rId12"/>
    <p:sldId id="278" r:id="rId13"/>
    <p:sldId id="302" r:id="rId14"/>
    <p:sldId id="280" r:id="rId15"/>
    <p:sldId id="293" r:id="rId16"/>
    <p:sldId id="298" r:id="rId17"/>
    <p:sldId id="294" r:id="rId18"/>
    <p:sldId id="295" r:id="rId19"/>
    <p:sldId id="281" r:id="rId20"/>
    <p:sldId id="285" r:id="rId21"/>
    <p:sldId id="307" r:id="rId22"/>
    <p:sldId id="309" r:id="rId23"/>
    <p:sldId id="29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7F00"/>
    <a:srgbClr val="C08E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7" autoAdjust="0"/>
    <p:restoredTop sz="94662" autoAdjust="0"/>
  </p:normalViewPr>
  <p:slideViewPr>
    <p:cSldViewPr snapToGrid="0">
      <p:cViewPr>
        <p:scale>
          <a:sx n="86" d="100"/>
          <a:sy n="86" d="100"/>
        </p:scale>
        <p:origin x="-677" y="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4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Категориясе</c:v>
                </c:pt>
              </c:strCache>
            </c:strRef>
          </c:tx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cat>
            <c:strRef>
              <c:f>Лист1!$A$2:$A$4</c:f>
              <c:strCache>
                <c:ptCount val="3"/>
                <c:pt idx="0">
                  <c:v>Югары</c:v>
                </c:pt>
                <c:pt idx="1">
                  <c:v>Беренче</c:v>
                </c:pt>
                <c:pt idx="2">
                  <c:v>Юк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4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9286526684164501"/>
          <c:y val="0.32926602924634402"/>
          <c:w val="0.39126148293963298"/>
          <c:h val="0.6707339707536560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Белеме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cat>
            <c:strRef>
              <c:f>Лист1!$A$2:$A$3</c:f>
              <c:strCache>
                <c:ptCount val="2"/>
                <c:pt idx="0">
                  <c:v>Югары</c:v>
                </c:pt>
                <c:pt idx="1">
                  <c:v>Махсус урта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077300095977007E-2"/>
          <c:y val="4.1244295476578902E-2"/>
          <c:w val="0.35958156948824999"/>
          <c:h val="0.605977040032158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64.86</c:v>
                </c:pt>
                <c:pt idx="2">
                  <c:v>71.430000000000007</c:v>
                </c:pt>
                <c:pt idx="3">
                  <c:v>64.42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300928"/>
        <c:axId val="150302720"/>
      </c:barChart>
      <c:catAx>
        <c:axId val="150300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302720"/>
        <c:crosses val="autoZero"/>
        <c:auto val="1"/>
        <c:lblAlgn val="ctr"/>
        <c:lblOffset val="100"/>
        <c:noMultiLvlLbl val="0"/>
      </c:catAx>
      <c:valAx>
        <c:axId val="150302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30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745816623271799"/>
          <c:y val="0.256892607020691"/>
          <c:w val="0.373403542275211"/>
          <c:h val="0.48621478595861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 sz="24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0.41181</cdr:x>
      <cdr:y>0.38464</cdr:y>
    </cdr:from>
    <cdr:to>
      <cdr:x>0.58681</cdr:x>
      <cdr:y>0.67036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151784" y="12310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8B86B-530B-43BB-92DA-5431D6594493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5CE4E-5086-4BED-85D8-CCE53213BE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9017" cy="1539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546" y="0"/>
            <a:ext cx="2035454" cy="11736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7029" y="1539017"/>
            <a:ext cx="113989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8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 БЮДЖЕТ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ГОМУМИ БЕЛЕМ БИР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УЧРЕЖДЕНИЕСЕ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РЕСПУБЛИКАСЫ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МӨСЛИМ МУНИЦИПАЛЬ РАЙОНЫ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«ТОЙГЕЛДЕ ТӨП ГОМУМИ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БЕЛЕМ БИРҮ МӘКТӘБЕ»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9087" y="967014"/>
            <a:ext cx="7846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altLang="ru-RU" sz="4000" b="1" dirty="0" err="1" smtClean="0">
                <a:solidFill>
                  <a:srgbClr val="0070C0"/>
                </a:solidFill>
              </a:rPr>
              <a:t>Укытучылар</a:t>
            </a:r>
            <a:r>
              <a:rPr lang="ru-RU" altLang="ru-RU" sz="4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4000" b="1" dirty="0" err="1" smtClean="0">
                <a:solidFill>
                  <a:srgbClr val="0070C0"/>
                </a:solidFill>
              </a:rPr>
              <a:t>һәм</a:t>
            </a:r>
            <a:r>
              <a:rPr lang="ru-RU" altLang="ru-RU" sz="4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4000" b="1" dirty="0" err="1" smtClean="0">
                <a:solidFill>
                  <a:srgbClr val="0070C0"/>
                </a:solidFill>
              </a:rPr>
              <a:t>тәрбиячеләрнең</a:t>
            </a:r>
            <a:r>
              <a:rPr lang="ru-RU" sz="4000" b="1" i="1" dirty="0" smtClean="0">
                <a:solidFill>
                  <a:srgbClr val="C08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C08E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95212916"/>
              </p:ext>
            </p:extLst>
          </p:nvPr>
        </p:nvGraphicFramePr>
        <p:xfrm>
          <a:off x="362816" y="2036618"/>
          <a:ext cx="5225184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08443232"/>
              </p:ext>
            </p:extLst>
          </p:nvPr>
        </p:nvGraphicFramePr>
        <p:xfrm>
          <a:off x="5690049" y="2017486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880722"/>
              </p:ext>
            </p:extLst>
          </p:nvPr>
        </p:nvGraphicFramePr>
        <p:xfrm>
          <a:off x="1168400" y="791730"/>
          <a:ext cx="10807701" cy="3882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5601"/>
                <a:gridCol w="1171699"/>
                <a:gridCol w="1368416"/>
                <a:gridCol w="1095384"/>
                <a:gridCol w="1346200"/>
                <a:gridCol w="1219200"/>
                <a:gridCol w="1981201"/>
              </a:tblGrid>
              <a:tr h="44858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</a:t>
                      </a:r>
                      <a:r>
                        <a:rPr lang="en-US" sz="2800" dirty="0">
                          <a:effectLst/>
                        </a:rPr>
                        <a:t>ән исеме 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</a:t>
                      </a:r>
                      <a:r>
                        <a:rPr lang="ru-RU" sz="2800" dirty="0" smtClean="0">
                          <a:effectLst/>
                        </a:rPr>
                        <a:t>19</a:t>
                      </a:r>
                      <a:r>
                        <a:rPr lang="en-US" sz="2800" dirty="0" smtClean="0">
                          <a:effectLst/>
                        </a:rPr>
                        <a:t>-20</a:t>
                      </a:r>
                      <a:r>
                        <a:rPr lang="ru-RU" sz="2800" dirty="0" smtClean="0">
                          <a:effectLst/>
                        </a:rPr>
                        <a:t>20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</a:t>
                      </a:r>
                      <a:r>
                        <a:rPr lang="ru-RU" sz="2800" dirty="0" smtClean="0">
                          <a:effectLst/>
                        </a:rPr>
                        <a:t>20</a:t>
                      </a:r>
                      <a:r>
                        <a:rPr lang="en-US" sz="2800" dirty="0" smtClean="0">
                          <a:effectLst/>
                        </a:rPr>
                        <a:t>-202</a:t>
                      </a:r>
                      <a:r>
                        <a:rPr lang="ru-RU" sz="2800" dirty="0" smtClean="0">
                          <a:effectLst/>
                        </a:rPr>
                        <a:t>1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202</a:t>
                      </a:r>
                      <a:r>
                        <a:rPr lang="ru-RU" sz="2800" dirty="0" smtClean="0">
                          <a:effectLst/>
                        </a:rPr>
                        <a:t>1</a:t>
                      </a:r>
                      <a:r>
                        <a:rPr lang="en-US" sz="2800" dirty="0" smtClean="0">
                          <a:effectLst/>
                        </a:rPr>
                        <a:t>-202</a:t>
                      </a:r>
                      <a:r>
                        <a:rPr lang="ru-RU" sz="2800" dirty="0" smtClean="0">
                          <a:effectLst/>
                        </a:rPr>
                        <a:t>2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5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Район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Мәктәп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Район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Мәктәп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Район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Мәктәп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44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Рус теле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4,1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503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Математика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3,83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44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Информатика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44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Биология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44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География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-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907297" y="151368"/>
            <a:ext cx="7314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әүләт йомгаклау аттестациясе нәтиҗәләре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83428" y="88540"/>
            <a:ext cx="660109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8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600" b="1" i="1" dirty="0" err="1" smtClean="0">
                <a:solidFill>
                  <a:srgbClr val="C08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Олимпиадаларда</a:t>
            </a:r>
            <a:r>
              <a:rPr lang="ru-RU" sz="6600" b="1" i="1" dirty="0" smtClean="0">
                <a:solidFill>
                  <a:srgbClr val="C08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err="1" smtClean="0">
                <a:solidFill>
                  <a:srgbClr val="C08E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endParaRPr lang="ru-RU" sz="6600" b="1" i="1" dirty="0">
              <a:solidFill>
                <a:srgbClr val="C08E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28713" y="3470274"/>
            <a:ext cx="11228750" cy="83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28711" y="3452019"/>
            <a:ext cx="963508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90562" y="3426967"/>
          <a:ext cx="11210490" cy="1750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3381"/>
                <a:gridCol w="1225511"/>
                <a:gridCol w="1039091"/>
                <a:gridCol w="1165821"/>
                <a:gridCol w="948173"/>
                <a:gridCol w="997998"/>
                <a:gridCol w="948173"/>
                <a:gridCol w="997998"/>
                <a:gridCol w="948173"/>
                <a:gridCol w="997998"/>
                <a:gridCol w="948173"/>
              </a:tblGrid>
              <a:tr h="412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2017-2018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2018-2019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2019-2020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</a:t>
                      </a:r>
                      <a:r>
                        <a:rPr lang="en-US" sz="2000" dirty="0" smtClean="0">
                          <a:effectLst/>
                        </a:rPr>
                        <a:t>20</a:t>
                      </a:r>
                      <a:r>
                        <a:rPr lang="ru-RU" sz="2000" dirty="0" smtClean="0">
                          <a:effectLst/>
                        </a:rPr>
                        <a:t>-20</a:t>
                      </a:r>
                      <a:r>
                        <a:rPr lang="en-US" sz="2000" dirty="0" smtClean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</a:t>
                      </a:r>
                      <a:r>
                        <a:rPr lang="en-US" sz="2000" dirty="0" smtClean="0">
                          <a:effectLst/>
                        </a:rPr>
                        <a:t>21</a:t>
                      </a:r>
                      <a:r>
                        <a:rPr lang="ru-RU" sz="2000" dirty="0" smtClean="0">
                          <a:effectLst/>
                        </a:rPr>
                        <a:t>-20</a:t>
                      </a:r>
                      <a:r>
                        <a:rPr lang="en-US" sz="2000" dirty="0" smtClean="0">
                          <a:effectLst/>
                        </a:rPr>
                        <a:t>22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7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Җиңүче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Призер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Җиңүче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Призер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Җиңүче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Призер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Җиңүче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Призер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Җиңүче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Призер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8242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Муниципаль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тур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960537853"/>
              </p:ext>
            </p:extLst>
          </p:nvPr>
        </p:nvGraphicFramePr>
        <p:xfrm>
          <a:off x="1801906" y="1532964"/>
          <a:ext cx="8338539" cy="4354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20471" y="672353"/>
            <a:ext cx="673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Укучыларның өлгереше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543" y="2090789"/>
            <a:ext cx="112630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роблемаларны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хәл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үзбилгеләнергә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сәләтле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заманча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шартларда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җайлаша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белүче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укучыларга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әхлакый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6143" y="375208"/>
            <a:ext cx="850536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Мәктәпнең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эше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темасы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2000" y="272942"/>
            <a:ext cx="11073200" cy="1139825"/>
          </a:xfrm>
          <a:prstGeom prst="rect">
            <a:avLst/>
          </a:prstGeom>
          <a:effectLst/>
        </p:spPr>
        <p:txBody>
          <a:bodyPr vert="horz" lIns="92075" tIns="46038" rIns="92075" bIns="46038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altLang="ru-RU" i="1" dirty="0" smtClean="0">
                <a:solidFill>
                  <a:srgbClr val="009900"/>
                </a:solidFill>
              </a:rPr>
              <a:t>       </a:t>
            </a:r>
            <a:r>
              <a:rPr lang="ru-RU" altLang="ru-RU" sz="5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5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altLang="ru-RU" sz="5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5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дәресләре</a:t>
            </a:r>
            <a:r>
              <a:rPr lang="ru-RU" altLang="ru-RU" sz="5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5400" i="1" dirty="0">
              <a:solidFill>
                <a:srgbClr val="00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5"/>
          <a:stretch>
            <a:fillRect/>
          </a:stretch>
        </p:blipFill>
        <p:spPr>
          <a:xfrm>
            <a:off x="558799" y="1412766"/>
            <a:ext cx="5486401" cy="2651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1" b="7725"/>
          <a:stretch>
            <a:fillRect/>
          </a:stretch>
        </p:blipFill>
        <p:spPr>
          <a:xfrm>
            <a:off x="6772242" y="1378363"/>
            <a:ext cx="4694171" cy="26525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7" r="10745" b="12915"/>
          <a:stretch>
            <a:fillRect/>
          </a:stretch>
        </p:blipFill>
        <p:spPr>
          <a:xfrm>
            <a:off x="3418114" y="4273938"/>
            <a:ext cx="4943021" cy="2398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2" t="1" r="9741" b="1376"/>
          <a:stretch>
            <a:fillRect/>
          </a:stretch>
        </p:blipFill>
        <p:spPr>
          <a:xfrm>
            <a:off x="586677" y="1105624"/>
            <a:ext cx="3756025" cy="2617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32" y="1209874"/>
            <a:ext cx="3367307" cy="2525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96" y="3950460"/>
            <a:ext cx="4572004" cy="25742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34" b="1857"/>
          <a:stretch>
            <a:fillRect/>
          </a:stretch>
        </p:blipFill>
        <p:spPr>
          <a:xfrm>
            <a:off x="1570717" y="3895032"/>
            <a:ext cx="4118882" cy="2685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3" t="6250" r="20815" b="15625"/>
          <a:stretch>
            <a:fillRect/>
          </a:stretch>
        </p:blipFill>
        <p:spPr>
          <a:xfrm rot="5400000">
            <a:off x="8937031" y="674646"/>
            <a:ext cx="2455513" cy="3672776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-14514" y="143452"/>
            <a:ext cx="11727543" cy="1139825"/>
          </a:xfrm>
          <a:prstGeom prst="rect">
            <a:avLst/>
          </a:prstGeom>
          <a:effectLst/>
        </p:spPr>
        <p:txBody>
          <a:bodyPr vert="horz" lIns="92075" tIns="46038" rIns="92075" bIns="46038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altLang="ru-RU" i="1" dirty="0" smtClean="0">
                <a:solidFill>
                  <a:srgbClr val="009900"/>
                </a:solidFill>
              </a:rPr>
              <a:t>       </a:t>
            </a:r>
            <a:r>
              <a:rPr lang="ru-RU" altLang="ru-RU" sz="4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4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Мөслим</a:t>
            </a:r>
            <a:r>
              <a:rPr lang="ru-RU" altLang="ru-RU" sz="4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егете</a:t>
            </a:r>
            <a:r>
              <a:rPr lang="ru-RU" altLang="ru-RU" sz="4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4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Мөслим</a:t>
            </a:r>
            <a:r>
              <a:rPr lang="ru-RU" altLang="ru-RU" sz="4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altLang="ru-RU" sz="4400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проекты</a:t>
            </a:r>
            <a:endParaRPr lang="ru-RU" altLang="ru-RU" sz="4400" i="1" dirty="0">
              <a:solidFill>
                <a:srgbClr val="00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857265" y="209744"/>
            <a:ext cx="8229600" cy="609600"/>
          </a:xfrm>
          <a:prstGeom prst="rect">
            <a:avLst/>
          </a:prstGeom>
          <a:effectLst/>
        </p:spPr>
        <p:txBody>
          <a:bodyPr vert="horz" lIns="92075" tIns="46038" rIns="92075" bIns="46038" rtlCol="0" anchor="t" anchorCtr="0">
            <a:noAutofit/>
          </a:bodyPr>
          <a:lstStyle>
            <a:lvl1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19405" indent="-319405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46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altLang="ru-RU" i="1" dirty="0" smtClean="0">
                <a:solidFill>
                  <a:srgbClr val="009900"/>
                </a:solidFill>
              </a:rPr>
              <a:t>     </a:t>
            </a:r>
            <a:r>
              <a:rPr lang="ru-RU" altLang="ru-RU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</a:t>
            </a:r>
            <a:r>
              <a:rPr lang="ru-RU" altLang="ru-RU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яши</a:t>
            </a:r>
            <a:r>
              <a:rPr lang="ru-RU" altLang="ru-RU" i="1" dirty="0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i="1" dirty="0" err="1" smtClean="0">
                <a:solidFill>
                  <a:srgbClr val="00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янәшәдә</a:t>
            </a:r>
            <a:endParaRPr lang="ru-RU" altLang="ru-RU" i="1" dirty="0">
              <a:solidFill>
                <a:srgbClr val="00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94" y="1098743"/>
            <a:ext cx="5533571" cy="5533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15402" r="15476" b="15849"/>
          <a:stretch>
            <a:fillRect/>
          </a:stretch>
        </p:blipFill>
        <p:spPr>
          <a:xfrm>
            <a:off x="6328227" y="1098743"/>
            <a:ext cx="5413830" cy="5437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7037" r="-1358" b="31428"/>
          <a:stretch>
            <a:fillRect/>
          </a:stretch>
        </p:blipFill>
        <p:spPr>
          <a:xfrm>
            <a:off x="422937" y="603900"/>
            <a:ext cx="3991988" cy="26909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5" r="3196"/>
          <a:stretch>
            <a:fillRect/>
          </a:stretch>
        </p:blipFill>
        <p:spPr>
          <a:xfrm>
            <a:off x="4512522" y="1526471"/>
            <a:ext cx="2951264" cy="3090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097" y="3584456"/>
            <a:ext cx="4325247" cy="24329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7" r="1394" b="29735"/>
          <a:stretch>
            <a:fillRect/>
          </a:stretch>
        </p:blipFill>
        <p:spPr>
          <a:xfrm>
            <a:off x="7561384" y="603900"/>
            <a:ext cx="3962960" cy="28933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31" r="1394" b="29735"/>
          <a:stretch>
            <a:fillRect/>
          </a:stretch>
        </p:blipFill>
        <p:spPr>
          <a:xfrm>
            <a:off x="7199097" y="5833267"/>
            <a:ext cx="4325247" cy="697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7" t="37249" r="-440" b="29735"/>
          <a:stretch>
            <a:fillRect/>
          </a:stretch>
        </p:blipFill>
        <p:spPr>
          <a:xfrm>
            <a:off x="422937" y="3584456"/>
            <a:ext cx="4154228" cy="2931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117-WA0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101" y="172070"/>
            <a:ext cx="11239500" cy="3112914"/>
          </a:xfrm>
          <a:prstGeom prst="rect">
            <a:avLst/>
          </a:prstGeom>
        </p:spPr>
      </p:pic>
      <p:pic>
        <p:nvPicPr>
          <p:cNvPr id="3" name="Рисунок 2" descr="IMG-20190117-WA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101" y="3403906"/>
            <a:ext cx="11239500" cy="3454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ИЛЛИ\Desktop\чыгыш\IMG_20160808_13035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/>
          <a:stretch>
            <a:fillRect/>
          </a:stretch>
        </p:blipFill>
        <p:spPr bwMode="auto">
          <a:xfrm>
            <a:off x="107504" y="251122"/>
            <a:ext cx="11906696" cy="641823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34780" y="181302"/>
            <a:ext cx="5996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/>
                <a:ea typeface="+mj-ea"/>
                <a:cs typeface="+mj-cs"/>
              </a:rPr>
              <a:t>Конференцияләрдә катнашу</a:t>
            </a:r>
            <a:endParaRPr lang="ru-RU" sz="3600" dirty="0"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5" r="6741"/>
          <a:stretch>
            <a:fillRect/>
          </a:stretch>
        </p:blipFill>
        <p:spPr>
          <a:xfrm>
            <a:off x="1364173" y="1242786"/>
            <a:ext cx="3817428" cy="50437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6830" y="5762172"/>
            <a:ext cx="36721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урын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 descr="IMG-20220115-WA0020"/>
          <p:cNvPicPr>
            <a:picLocks noChangeAspect="1"/>
          </p:cNvPicPr>
          <p:nvPr/>
        </p:nvPicPr>
        <p:blipFill>
          <a:blip r:embed="rId3"/>
          <a:srcRect l="23998" t="2907" r="22725" b="21833"/>
          <a:stretch>
            <a:fillRect/>
          </a:stretch>
        </p:blipFill>
        <p:spPr>
          <a:xfrm>
            <a:off x="6908800" y="1242695"/>
            <a:ext cx="3301365" cy="4819650"/>
          </a:xfrm>
          <a:prstGeom prst="rect">
            <a:avLst/>
          </a:prstGeom>
        </p:spPr>
      </p:pic>
      <p:sp>
        <p:nvSpPr>
          <p:cNvPr id="4" name="TextBox 6"/>
          <p:cNvSpPr txBox="1"/>
          <p:nvPr/>
        </p:nvSpPr>
        <p:spPr>
          <a:xfrm>
            <a:off x="6723205" y="5762172"/>
            <a:ext cx="3672114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урын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53885" y="190193"/>
          <a:ext cx="9884229" cy="6104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220"/>
                <a:gridCol w="1790310"/>
                <a:gridCol w="880946"/>
                <a:gridCol w="2553629"/>
                <a:gridCol w="1460810"/>
                <a:gridCol w="1349298"/>
                <a:gridCol w="1002016"/>
              </a:tblGrid>
              <a:tr h="127234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ФИО участника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уровень конкурса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(Муниц.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респ.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всеросс.)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название конкурса</a:t>
                      </a:r>
                      <a:endParaRPr lang="ru-RU" dirty="0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место проведения,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если очная форма участия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диплом, сертификат,</a:t>
                      </a:r>
                      <a:endParaRPr lang="ru-RU" dirty="0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благ.письмо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и т.д. 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форма участия 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(Очная, 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заочная,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дистанц.)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</a:tr>
              <a:tr h="62274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Насифуллина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.Н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"По безопасным дорогам в безопасный мир"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35861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"По безопасным дорогам в безопасный мир"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М.М.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44703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Насифуллина И.Н.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“Спасибо тебе, мама”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место, диплом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Насифуллина И.М.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77126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Международный конкурс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многожанровой культуры народов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«Палитра культур»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44703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Научно-практической конференции исследовательских работ и проектов учащихся «Учителями славится наше Муслюмово, с. Рус.Шуган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53885" y="190193"/>
          <a:ext cx="9884229" cy="544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220"/>
                <a:gridCol w="1790310"/>
                <a:gridCol w="880946"/>
                <a:gridCol w="2553629"/>
                <a:gridCol w="1460810"/>
                <a:gridCol w="1349298"/>
                <a:gridCol w="1002016"/>
              </a:tblGrid>
              <a:tr h="127234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ФИО участника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уровень конкурса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(Муниц.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респ.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всеросс.)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название конкурса</a:t>
                      </a:r>
                      <a:endParaRPr lang="ru-RU" dirty="0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место проведения,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если очная форма участия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диплом, сертификат,</a:t>
                      </a:r>
                      <a:endParaRPr lang="ru-RU" dirty="0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благ.письмо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и т.д. </a:t>
                      </a:r>
                      <a:endParaRPr lang="ru-RU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руководитель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форма участия 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(Очная, 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заочная,</a:t>
                      </a:r>
                      <a:endParaRPr lang="ru-RU"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дистанц.)</a:t>
                      </a:r>
                      <a:endParaRPr lang="ru-RU">
                        <a:effectLst/>
                      </a:endParaRPr>
                    </a:p>
                  </a:txBody>
                  <a:tcPr marL="63500" marR="63500" marT="63500" marB="63500"/>
                </a:tc>
              </a:tr>
              <a:tr h="62274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Д.Н.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“Семейный чемодан”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место, диплом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Насифуллина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358613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по географии “Ключ к успеху”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М.М.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447039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.Шаяхметова М.Р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Республиканский конкурс “Новогодняя звезда”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Шаяхметова М.М.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771264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Нигматзянов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“Ученик года”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 1 тура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Давлетова Г.М.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447039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5-6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Интеллектуальный квест по математике, для учащихся 5-6 классов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Хазиева Н.К.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0" y="2183368"/>
            <a:ext cx="11214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7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гътибарыгыз өчен рәхмәт!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1614245" y="42308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1614245" y="42308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2797" y="553703"/>
            <a:ext cx="731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8E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8E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МӘКТӘПНЕҢ МЕТОДИК ТЕМАСЫ:</a:t>
            </a:r>
            <a:endParaRPr lang="ru-RU" sz="5400" dirty="0">
              <a:ln w="22225">
                <a:solidFill>
                  <a:schemeClr val="accent2"/>
                </a:solidFill>
                <a:prstDash val="solid"/>
              </a:ln>
              <a:solidFill>
                <a:srgbClr val="C08E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2308029"/>
            <a:ext cx="10960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</a:t>
            </a: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стандартларын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тормышка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ашыру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буларак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педагогның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компетентлыгы</a:t>
            </a: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7032" y="1435100"/>
            <a:ext cx="10842173" cy="41148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ru-RU" sz="4800" b="1" i="1" dirty="0" smtClean="0">
              <a:solidFill>
                <a:srgbClr val="AC7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b="1" dirty="0" err="1" smtClean="0"/>
              <a:t>Укытучыларның</a:t>
            </a:r>
            <a:r>
              <a:rPr lang="ru-RU" sz="4800" b="1" dirty="0" smtClean="0"/>
              <a:t> </a:t>
            </a:r>
            <a:r>
              <a:rPr lang="ru-RU" sz="4800" b="1" dirty="0" err="1"/>
              <a:t>һөнәри</a:t>
            </a:r>
            <a:r>
              <a:rPr lang="ru-RU" sz="4800" b="1" dirty="0"/>
              <a:t> </a:t>
            </a:r>
            <a:r>
              <a:rPr lang="ru-RU" sz="4800" b="1" dirty="0" err="1"/>
              <a:t>компетентлыгын</a:t>
            </a:r>
            <a:r>
              <a:rPr lang="ru-RU" sz="4800" b="1" dirty="0"/>
              <a:t> </a:t>
            </a:r>
            <a:r>
              <a:rPr lang="ru-RU" sz="4800" b="1" dirty="0" err="1"/>
              <a:t>арттыру</a:t>
            </a:r>
            <a:r>
              <a:rPr lang="ru-RU" sz="4800" b="1" dirty="0"/>
              <a:t> </a:t>
            </a:r>
            <a:r>
              <a:rPr lang="ru-RU" sz="4800" b="1" dirty="0" err="1"/>
              <a:t>нигезендә</a:t>
            </a:r>
            <a:r>
              <a:rPr lang="ru-RU" sz="4800" b="1" dirty="0"/>
              <a:t> </a:t>
            </a:r>
            <a:r>
              <a:rPr lang="ru-RU" sz="4800" b="1" dirty="0" err="1"/>
              <a:t>яңа</a:t>
            </a:r>
            <a:r>
              <a:rPr lang="ru-RU" sz="4800" b="1" dirty="0"/>
              <a:t> </a:t>
            </a:r>
            <a:r>
              <a:rPr lang="ru-RU" sz="4800" b="1" dirty="0" err="1"/>
              <a:t>белем</a:t>
            </a:r>
            <a:r>
              <a:rPr lang="ru-RU" sz="4800" b="1" dirty="0"/>
              <a:t> </a:t>
            </a:r>
            <a:r>
              <a:rPr lang="ru-RU" sz="4800" b="1" dirty="0" err="1"/>
              <a:t>бирү</a:t>
            </a:r>
            <a:r>
              <a:rPr lang="ru-RU" sz="4800" b="1" dirty="0"/>
              <a:t> </a:t>
            </a:r>
            <a:r>
              <a:rPr lang="ru-RU" sz="4800" b="1" dirty="0" err="1"/>
              <a:t>стандартларын</a:t>
            </a:r>
            <a:r>
              <a:rPr lang="ru-RU" sz="4800" b="1" dirty="0"/>
              <a:t> </a:t>
            </a:r>
            <a:r>
              <a:rPr lang="ru-RU" sz="4800" b="1" dirty="0" err="1"/>
              <a:t>гамәлгә</a:t>
            </a:r>
            <a:r>
              <a:rPr lang="ru-RU" sz="4800" b="1" dirty="0"/>
              <a:t> </a:t>
            </a:r>
            <a:r>
              <a:rPr lang="ru-RU" sz="4800" b="1" dirty="0" err="1"/>
              <a:t>ашырганда</a:t>
            </a:r>
            <a:r>
              <a:rPr lang="ru-RU" sz="4800" b="1" dirty="0"/>
              <a:t> </a:t>
            </a:r>
            <a:r>
              <a:rPr lang="ru-RU" sz="4800" b="1" dirty="0" err="1"/>
              <a:t>белем</a:t>
            </a:r>
            <a:r>
              <a:rPr lang="ru-RU" sz="4800" b="1" dirty="0"/>
              <a:t> </a:t>
            </a:r>
            <a:r>
              <a:rPr lang="ru-RU" sz="4800" b="1" dirty="0" err="1"/>
              <a:t>бирү</a:t>
            </a:r>
            <a:r>
              <a:rPr lang="ru-RU" sz="4800" b="1" dirty="0"/>
              <a:t> </a:t>
            </a:r>
            <a:r>
              <a:rPr lang="ru-RU" sz="4800" b="1" dirty="0" err="1"/>
              <a:t>сыйфатын</a:t>
            </a:r>
            <a:r>
              <a:rPr lang="ru-RU" sz="4800" b="1" dirty="0"/>
              <a:t> </a:t>
            </a:r>
            <a:r>
              <a:rPr lang="ru-RU" sz="4800" b="1" dirty="0" err="1"/>
              <a:t>тәэмин</a:t>
            </a:r>
            <a:r>
              <a:rPr lang="ru-RU" sz="4800" b="1" dirty="0"/>
              <a:t> </a:t>
            </a:r>
            <a:r>
              <a:rPr lang="ru-RU" sz="4800" b="1" dirty="0" err="1"/>
              <a:t>итү</a:t>
            </a:r>
            <a:r>
              <a:rPr lang="ru-RU" sz="4800" b="1" dirty="0"/>
              <a:t> </a:t>
            </a:r>
            <a:r>
              <a:rPr lang="ru-RU" sz="4800" b="1" dirty="0" err="1"/>
              <a:t>өчен</a:t>
            </a:r>
            <a:r>
              <a:rPr lang="ru-RU" sz="4800" b="1" dirty="0"/>
              <a:t> </a:t>
            </a:r>
            <a:r>
              <a:rPr lang="ru-RU" sz="4800" b="1" dirty="0" err="1"/>
              <a:t>оештыру</a:t>
            </a:r>
            <a:r>
              <a:rPr lang="ru-RU" sz="4800" b="1" dirty="0"/>
              <a:t>-методик </a:t>
            </a:r>
            <a:r>
              <a:rPr lang="ru-RU" sz="4800" b="1" dirty="0" err="1"/>
              <a:t>шартлар</a:t>
            </a:r>
            <a:r>
              <a:rPr lang="ru-RU" sz="4800" b="1" dirty="0"/>
              <a:t> </a:t>
            </a:r>
            <a:r>
              <a:rPr lang="ru-RU" sz="4800" b="1" dirty="0" err="1"/>
              <a:t>тудыру</a:t>
            </a:r>
            <a:r>
              <a:rPr lang="ru-RU" sz="4800" b="1" dirty="0"/>
              <a:t>. </a:t>
            </a: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5300" y="666234"/>
            <a:ext cx="11188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6000" b="1" i="1" dirty="0" err="1">
                <a:solidFill>
                  <a:srgbClr val="AC7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Мәктәпнең</a:t>
            </a:r>
            <a:r>
              <a:rPr lang="ru-RU" sz="6000" b="1" i="1" dirty="0">
                <a:solidFill>
                  <a:srgbClr val="AC7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rgbClr val="AC7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төп</a:t>
            </a:r>
            <a:r>
              <a:rPr lang="ru-RU" sz="6000" b="1" i="1" dirty="0">
                <a:solidFill>
                  <a:srgbClr val="AC7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solidFill>
                  <a:srgbClr val="AC7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endParaRPr lang="ru-RU" sz="6000" b="1" i="1" dirty="0">
              <a:solidFill>
                <a:srgbClr val="AC7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1082100"/>
            <a:ext cx="11760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*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бирү</a:t>
            </a:r>
            <a:r>
              <a:rPr lang="ru-RU" sz="3200" dirty="0"/>
              <a:t> </a:t>
            </a:r>
            <a:r>
              <a:rPr lang="ru-RU" sz="3200" dirty="0" err="1"/>
              <a:t>эшчәнлеген</a:t>
            </a:r>
            <a:r>
              <a:rPr lang="ru-RU" sz="3200" dirty="0"/>
              <a:t> </a:t>
            </a:r>
            <a:r>
              <a:rPr lang="ru-RU" sz="3200" dirty="0" err="1" smtClean="0"/>
              <a:t>оештыруда</a:t>
            </a:r>
            <a:r>
              <a:rPr lang="ru-RU" sz="3200" dirty="0" smtClean="0"/>
              <a:t> </a:t>
            </a:r>
            <a:r>
              <a:rPr lang="ru-RU" sz="3200" dirty="0" err="1"/>
              <a:t>заманча</a:t>
            </a:r>
            <a:r>
              <a:rPr lang="ru-RU" sz="3200" dirty="0"/>
              <a:t> </a:t>
            </a:r>
            <a:r>
              <a:rPr lang="ru-RU" sz="3200" dirty="0" err="1"/>
              <a:t>алымнар</a:t>
            </a:r>
            <a:r>
              <a:rPr lang="ru-RU" sz="3200" dirty="0"/>
              <a:t> </a:t>
            </a:r>
            <a:r>
              <a:rPr lang="ru-RU" sz="3200" dirty="0" err="1"/>
              <a:t>куллану</a:t>
            </a:r>
            <a:r>
              <a:rPr lang="ru-RU" sz="3200" dirty="0"/>
              <a:t> </a:t>
            </a:r>
            <a:r>
              <a:rPr lang="ru-RU" sz="3200" dirty="0" err="1"/>
              <a:t>аша</a:t>
            </a:r>
            <a:r>
              <a:rPr lang="ru-RU" sz="3200" dirty="0"/>
              <a:t>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бирү</a:t>
            </a:r>
            <a:r>
              <a:rPr lang="ru-RU" sz="3200" dirty="0"/>
              <a:t> </a:t>
            </a:r>
            <a:r>
              <a:rPr lang="ru-RU" sz="3200" dirty="0" err="1"/>
              <a:t>процессының</a:t>
            </a:r>
            <a:r>
              <a:rPr lang="ru-RU" sz="3200" dirty="0"/>
              <a:t> </a:t>
            </a:r>
            <a:r>
              <a:rPr lang="ru-RU" sz="3200" dirty="0" err="1"/>
              <a:t>нәтиҗәлелеген</a:t>
            </a:r>
            <a:r>
              <a:rPr lang="ru-RU" sz="3200" dirty="0"/>
              <a:t> </a:t>
            </a:r>
            <a:r>
              <a:rPr lang="ru-RU" sz="3200" dirty="0" err="1"/>
              <a:t>күтәрү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* </a:t>
            </a:r>
            <a:r>
              <a:rPr lang="ru-RU" sz="3200" dirty="0" err="1" smtClean="0"/>
              <a:t>Педагогларның</a:t>
            </a:r>
            <a:r>
              <a:rPr lang="ru-RU" sz="3200" dirty="0" smtClean="0"/>
              <a:t> </a:t>
            </a:r>
            <a:r>
              <a:rPr lang="ru-RU" sz="3200" dirty="0" err="1"/>
              <a:t>һөнәри</a:t>
            </a:r>
            <a:r>
              <a:rPr lang="ru-RU" sz="3200" dirty="0"/>
              <a:t> </a:t>
            </a:r>
            <a:r>
              <a:rPr lang="ru-RU" sz="3200" dirty="0" err="1"/>
              <a:t>осталыгын</a:t>
            </a:r>
            <a:r>
              <a:rPr lang="ru-RU" sz="3200" dirty="0"/>
              <a:t> </a:t>
            </a:r>
            <a:r>
              <a:rPr lang="ru-RU" sz="3200" dirty="0" err="1"/>
              <a:t>арттыру</a:t>
            </a:r>
            <a:r>
              <a:rPr lang="ru-RU" sz="3200" dirty="0"/>
              <a:t> </a:t>
            </a:r>
            <a:r>
              <a:rPr lang="ru-RU" sz="3200" dirty="0" err="1"/>
              <a:t>буенча</a:t>
            </a:r>
            <a:r>
              <a:rPr lang="ru-RU" sz="3200" dirty="0"/>
              <a:t> ММО </a:t>
            </a:r>
            <a:r>
              <a:rPr lang="ru-RU" sz="3200" dirty="0" err="1"/>
              <a:t>эшен</a:t>
            </a:r>
            <a:r>
              <a:rPr lang="ru-RU" sz="3200" dirty="0"/>
              <a:t> </a:t>
            </a:r>
            <a:r>
              <a:rPr lang="ru-RU" sz="3200" dirty="0" err="1"/>
              <a:t>дәвам</a:t>
            </a:r>
            <a:r>
              <a:rPr lang="ru-RU" sz="3200" dirty="0"/>
              <a:t> </a:t>
            </a:r>
            <a:r>
              <a:rPr lang="ru-RU" sz="3200" dirty="0" err="1"/>
              <a:t>итү</a:t>
            </a:r>
            <a:r>
              <a:rPr lang="ru-RU" sz="3200" dirty="0"/>
              <a:t>, проект </a:t>
            </a:r>
            <a:r>
              <a:rPr lang="ru-RU" sz="3200" dirty="0" err="1"/>
              <a:t>һәм</a:t>
            </a:r>
            <a:r>
              <a:rPr lang="ru-RU" sz="3200" dirty="0"/>
              <a:t> </a:t>
            </a:r>
            <a:r>
              <a:rPr lang="ru-RU" sz="3200" dirty="0" err="1"/>
              <a:t>инновацион</a:t>
            </a:r>
            <a:r>
              <a:rPr lang="ru-RU" sz="3200" dirty="0"/>
              <a:t> </a:t>
            </a:r>
            <a:r>
              <a:rPr lang="ru-RU" sz="3200" dirty="0" err="1"/>
              <a:t>эшчәнлекне</a:t>
            </a:r>
            <a:r>
              <a:rPr lang="ru-RU" sz="3200" dirty="0"/>
              <a:t> </a:t>
            </a:r>
            <a:r>
              <a:rPr lang="ru-RU" sz="3200" dirty="0" err="1"/>
              <a:t>алып</a:t>
            </a:r>
            <a:r>
              <a:rPr lang="ru-RU" sz="3200" dirty="0"/>
              <a:t> бару, </a:t>
            </a:r>
            <a:r>
              <a:rPr lang="ru-RU" sz="3200" dirty="0" err="1"/>
              <a:t>педагогларның</a:t>
            </a:r>
            <a:r>
              <a:rPr lang="ru-RU" sz="3200" dirty="0"/>
              <a:t> </a:t>
            </a:r>
            <a:r>
              <a:rPr lang="ru-RU" sz="3200" dirty="0" err="1"/>
              <a:t>иҗади</a:t>
            </a:r>
            <a:r>
              <a:rPr lang="ru-RU" sz="3200" dirty="0"/>
              <a:t> </a:t>
            </a:r>
            <a:r>
              <a:rPr lang="ru-RU" sz="3200" dirty="0" err="1"/>
              <a:t>башлангычын</a:t>
            </a:r>
            <a:r>
              <a:rPr lang="ru-RU" sz="3200" dirty="0"/>
              <a:t> </a:t>
            </a:r>
            <a:r>
              <a:rPr lang="ru-RU" sz="3200" dirty="0" err="1"/>
              <a:t>стимуллаштыру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* </a:t>
            </a:r>
            <a:r>
              <a:rPr lang="ru-RU" sz="3200" dirty="0" err="1" smtClean="0"/>
              <a:t>Шәхси</a:t>
            </a:r>
            <a:r>
              <a:rPr lang="ru-RU" sz="3200" dirty="0" smtClean="0"/>
              <a:t>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бирү</a:t>
            </a:r>
            <a:r>
              <a:rPr lang="ru-RU" sz="3200" dirty="0"/>
              <a:t> </a:t>
            </a:r>
            <a:r>
              <a:rPr lang="ru-RU" sz="3200" dirty="0" err="1"/>
              <a:t>маршрутларын</a:t>
            </a:r>
            <a:r>
              <a:rPr lang="ru-RU" sz="3200" dirty="0"/>
              <a:t>, </a:t>
            </a:r>
            <a:r>
              <a:rPr lang="ru-RU" sz="3200" dirty="0" err="1"/>
              <a:t>мәктәп</a:t>
            </a:r>
            <a:r>
              <a:rPr lang="ru-RU" sz="3200" dirty="0"/>
              <a:t> </a:t>
            </a:r>
            <a:r>
              <a:rPr lang="ru-RU" sz="3200" dirty="0" err="1"/>
              <a:t>укучыларын</a:t>
            </a:r>
            <a:r>
              <a:rPr lang="ru-RU" sz="3200" dirty="0"/>
              <a:t> </a:t>
            </a:r>
            <a:r>
              <a:rPr lang="ru-RU" sz="3200" dirty="0" err="1"/>
              <a:t>формалаштыру</a:t>
            </a:r>
            <a:r>
              <a:rPr lang="ru-RU" sz="3200" dirty="0"/>
              <a:t> </a:t>
            </a:r>
            <a:r>
              <a:rPr lang="ru-RU" sz="3200" dirty="0" err="1"/>
              <a:t>өчен</a:t>
            </a:r>
            <a:r>
              <a:rPr lang="ru-RU" sz="3200" dirty="0"/>
              <a:t>,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бирүне</a:t>
            </a:r>
            <a:r>
              <a:rPr lang="ru-RU" sz="3200" dirty="0"/>
              <a:t> </a:t>
            </a:r>
            <a:r>
              <a:rPr lang="ru-RU" sz="3200" dirty="0" err="1"/>
              <a:t>дифференциацияләү</a:t>
            </a:r>
            <a:r>
              <a:rPr lang="ru-RU" sz="3200" dirty="0"/>
              <a:t> </a:t>
            </a:r>
            <a:r>
              <a:rPr lang="ru-RU" sz="3200" dirty="0" err="1"/>
              <a:t>эшен</a:t>
            </a:r>
            <a:r>
              <a:rPr lang="ru-RU" sz="3200" dirty="0"/>
              <a:t> </a:t>
            </a:r>
            <a:r>
              <a:rPr lang="ru-RU" sz="3200" dirty="0" err="1"/>
              <a:t>дәвам</a:t>
            </a:r>
            <a:r>
              <a:rPr lang="ru-RU" sz="3200" dirty="0"/>
              <a:t> </a:t>
            </a:r>
            <a:r>
              <a:rPr lang="ru-RU" sz="3200" dirty="0" err="1"/>
              <a:t>итү</a:t>
            </a:r>
            <a:r>
              <a:rPr lang="ru-RU" sz="3200" dirty="0"/>
              <a:t> </a:t>
            </a:r>
            <a:r>
              <a:rPr lang="ru-RU" sz="3200" dirty="0" err="1"/>
              <a:t>өчен</a:t>
            </a:r>
            <a:r>
              <a:rPr lang="ru-RU" sz="3200" dirty="0"/>
              <a:t> </a:t>
            </a:r>
            <a:r>
              <a:rPr lang="ru-RU" sz="3200" dirty="0" err="1"/>
              <a:t>шартлар</a:t>
            </a:r>
            <a:r>
              <a:rPr lang="ru-RU" sz="3200" dirty="0"/>
              <a:t> </a:t>
            </a:r>
            <a:r>
              <a:rPr lang="ru-RU" sz="3200" dirty="0" err="1" smtClean="0"/>
              <a:t>тудыру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*</a:t>
            </a:r>
            <a:r>
              <a:rPr lang="ru-RU" sz="3200" dirty="0" smtClean="0"/>
              <a:t> </a:t>
            </a:r>
            <a:r>
              <a:rPr lang="ru-RU" sz="3200" dirty="0" err="1"/>
              <a:t>Дәрестән</a:t>
            </a:r>
            <a:r>
              <a:rPr lang="ru-RU" sz="3200" dirty="0"/>
              <a:t> </a:t>
            </a:r>
            <a:r>
              <a:rPr lang="ru-RU" sz="3200" dirty="0" err="1"/>
              <a:t>тыш</a:t>
            </a:r>
            <a:r>
              <a:rPr lang="ru-RU" sz="3200" dirty="0"/>
              <a:t> </a:t>
            </a:r>
            <a:r>
              <a:rPr lang="ru-RU" sz="3200" dirty="0" err="1"/>
              <a:t>һәм</a:t>
            </a:r>
            <a:r>
              <a:rPr lang="ru-RU" sz="3200" dirty="0"/>
              <a:t> </a:t>
            </a:r>
            <a:r>
              <a:rPr lang="ru-RU" sz="3200" dirty="0" err="1"/>
              <a:t>дәрестән</a:t>
            </a:r>
            <a:r>
              <a:rPr lang="ru-RU" sz="3200" dirty="0"/>
              <a:t> </a:t>
            </a:r>
            <a:r>
              <a:rPr lang="ru-RU" sz="3200" dirty="0" err="1"/>
              <a:t>тыш</a:t>
            </a:r>
            <a:r>
              <a:rPr lang="ru-RU" sz="3200" dirty="0"/>
              <a:t> </a:t>
            </a:r>
            <a:r>
              <a:rPr lang="ru-RU" sz="3200" dirty="0" err="1"/>
              <a:t>эшчәнлекне</a:t>
            </a:r>
            <a:r>
              <a:rPr lang="ru-RU" sz="3200" dirty="0"/>
              <a:t> </a:t>
            </a:r>
            <a:r>
              <a:rPr lang="ru-RU" sz="3200" dirty="0" err="1"/>
              <a:t>интеграцияләү</a:t>
            </a:r>
            <a:r>
              <a:rPr lang="ru-RU" sz="3200" dirty="0"/>
              <a:t> </a:t>
            </a:r>
            <a:r>
              <a:rPr lang="ru-RU" sz="3200" dirty="0" err="1"/>
              <a:t>нигезендә</a:t>
            </a:r>
            <a:r>
              <a:rPr lang="ru-RU" sz="3200" dirty="0"/>
              <a:t> </a:t>
            </a:r>
            <a:r>
              <a:rPr lang="ru-RU" sz="3200" dirty="0" err="1"/>
              <a:t>федераль</a:t>
            </a:r>
            <a:r>
              <a:rPr lang="ru-RU" sz="3200" dirty="0"/>
              <a:t> </a:t>
            </a:r>
            <a:r>
              <a:rPr lang="ru-RU" sz="3200" dirty="0" err="1"/>
              <a:t>дәүләт</a:t>
            </a:r>
            <a:r>
              <a:rPr lang="ru-RU" sz="3200" dirty="0"/>
              <a:t>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бирү</a:t>
            </a:r>
            <a:r>
              <a:rPr lang="ru-RU" sz="3200" dirty="0"/>
              <a:t> </a:t>
            </a:r>
            <a:r>
              <a:rPr lang="ru-RU" sz="3200" dirty="0" err="1"/>
              <a:t>стандартларын</a:t>
            </a:r>
            <a:r>
              <a:rPr lang="ru-RU" sz="3200" dirty="0"/>
              <a:t> </a:t>
            </a:r>
            <a:r>
              <a:rPr lang="ru-RU" sz="3200" dirty="0" err="1"/>
              <a:t>гамәлгә</a:t>
            </a:r>
            <a:r>
              <a:rPr lang="ru-RU" sz="3200" dirty="0"/>
              <a:t> </a:t>
            </a:r>
            <a:r>
              <a:rPr lang="ru-RU" sz="3200" dirty="0" err="1"/>
              <a:t>ашыру</a:t>
            </a:r>
            <a:r>
              <a:rPr lang="ru-RU" sz="3200" dirty="0"/>
              <a:t> </a:t>
            </a:r>
            <a:r>
              <a:rPr lang="ru-RU" sz="3200" dirty="0" err="1"/>
              <a:t>процессын</a:t>
            </a:r>
            <a:r>
              <a:rPr lang="ru-RU" sz="3200" dirty="0"/>
              <a:t> </a:t>
            </a:r>
            <a:r>
              <a:rPr lang="ru-RU" sz="3200" dirty="0" err="1"/>
              <a:t>камилләштерү</a:t>
            </a:r>
            <a:r>
              <a:rPr lang="ru-RU" sz="32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58116" y="107434"/>
            <a:ext cx="2553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Бурычлар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1653739"/>
            <a:ext cx="1143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* </a:t>
            </a:r>
            <a:r>
              <a:rPr lang="ru-RU" sz="3200" dirty="0" err="1"/>
              <a:t>Педагогларның</a:t>
            </a:r>
            <a:r>
              <a:rPr lang="ru-RU" sz="3200" dirty="0"/>
              <a:t> </a:t>
            </a:r>
            <a:r>
              <a:rPr lang="ru-RU" sz="3200" dirty="0" err="1"/>
              <a:t>һөнәри</a:t>
            </a:r>
            <a:r>
              <a:rPr lang="ru-RU" sz="3200" dirty="0"/>
              <a:t> </a:t>
            </a:r>
            <a:r>
              <a:rPr lang="ru-RU" sz="3200" dirty="0" err="1"/>
              <a:t>компетентлыгы</a:t>
            </a:r>
            <a:r>
              <a:rPr lang="ru-RU" sz="3200" dirty="0"/>
              <a:t> </a:t>
            </a:r>
            <a:r>
              <a:rPr lang="ru-RU" sz="3200" dirty="0" err="1"/>
              <a:t>дәрәҗәсен</a:t>
            </a:r>
            <a:r>
              <a:rPr lang="ru-RU" sz="3200" dirty="0"/>
              <a:t> </a:t>
            </a:r>
            <a:r>
              <a:rPr lang="ru-RU" sz="3200" dirty="0" err="1"/>
              <a:t>күтәрү</a:t>
            </a:r>
            <a:r>
              <a:rPr lang="ru-RU" sz="3200" dirty="0"/>
              <a:t> </a:t>
            </a:r>
            <a:r>
              <a:rPr lang="ru-RU" sz="3200" dirty="0" err="1"/>
              <a:t>өчен</a:t>
            </a:r>
            <a:r>
              <a:rPr lang="ru-RU" sz="3200" dirty="0"/>
              <a:t> </a:t>
            </a:r>
            <a:r>
              <a:rPr lang="ru-RU" sz="3200" dirty="0" err="1"/>
              <a:t>шартлар</a:t>
            </a:r>
            <a:r>
              <a:rPr lang="ru-RU" sz="3200" dirty="0"/>
              <a:t> </a:t>
            </a:r>
            <a:r>
              <a:rPr lang="ru-RU" sz="3200" dirty="0" err="1"/>
              <a:t>тудыру</a:t>
            </a:r>
            <a:r>
              <a:rPr lang="ru-RU" sz="3200" dirty="0"/>
              <a:t>: </a:t>
            </a:r>
          </a:p>
          <a:p>
            <a:r>
              <a:rPr lang="ru-RU" sz="3200" dirty="0"/>
              <a:t>* *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мәгълүматлаштыру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процессларын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үстерү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* *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дәрестән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тыш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һәм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дәрестән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тыш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err="1"/>
              <a:t>эшчәнлек</a:t>
            </a:r>
            <a:r>
              <a:rPr lang="ru-RU" sz="3200" dirty="0"/>
              <a:t> </a:t>
            </a:r>
            <a:r>
              <a:rPr lang="ru-RU" sz="3200" dirty="0" err="1"/>
              <a:t>аша</a:t>
            </a:r>
            <a:r>
              <a:rPr lang="ru-RU" sz="3200" dirty="0"/>
              <a:t> </a:t>
            </a:r>
            <a:r>
              <a:rPr lang="ru-RU" sz="3200" dirty="0" err="1"/>
              <a:t>мәктәпнең</a:t>
            </a:r>
            <a:r>
              <a:rPr lang="ru-RU" sz="3200" dirty="0"/>
              <a:t> </a:t>
            </a:r>
            <a:r>
              <a:rPr lang="ru-RU" sz="3200" dirty="0" err="1"/>
              <a:t>фән</a:t>
            </a:r>
            <a:r>
              <a:rPr lang="ru-RU" sz="3200" dirty="0"/>
              <a:t> </a:t>
            </a:r>
            <a:r>
              <a:rPr lang="ru-RU" sz="3200" dirty="0" err="1"/>
              <a:t>һәм</a:t>
            </a:r>
            <a:r>
              <a:rPr lang="ru-RU" sz="3200" dirty="0"/>
              <a:t> </a:t>
            </a:r>
            <a:r>
              <a:rPr lang="ru-RU" sz="3200" dirty="0" err="1"/>
              <a:t>метапредмет</a:t>
            </a:r>
            <a:r>
              <a:rPr lang="ru-RU" sz="3200" dirty="0"/>
              <a:t> </a:t>
            </a:r>
            <a:r>
              <a:rPr lang="ru-RU" sz="3200" dirty="0" err="1"/>
              <a:t>киңлегендә</a:t>
            </a:r>
            <a:r>
              <a:rPr lang="ru-RU" sz="3200" dirty="0"/>
              <a:t> </a:t>
            </a:r>
            <a:r>
              <a:rPr lang="ru-RU" sz="3200" dirty="0" err="1"/>
              <a:t>проектлау</a:t>
            </a:r>
            <a:r>
              <a:rPr lang="ru-RU" sz="3200" dirty="0"/>
              <a:t> </a:t>
            </a:r>
            <a:r>
              <a:rPr lang="ru-RU" sz="3200" dirty="0" err="1"/>
              <a:t>системасын</a:t>
            </a:r>
            <a:r>
              <a:rPr lang="ru-RU" sz="3200" dirty="0"/>
              <a:t> </a:t>
            </a:r>
            <a:r>
              <a:rPr lang="ru-RU" sz="3200" dirty="0" err="1"/>
              <a:t>үстерү</a:t>
            </a:r>
            <a:r>
              <a:rPr lang="ru-RU" sz="3200" dirty="0"/>
              <a:t>; * * </a:t>
            </a:r>
            <a:r>
              <a:rPr lang="ru-RU" sz="3200" dirty="0" err="1"/>
              <a:t>сәләтле</a:t>
            </a:r>
            <a:r>
              <a:rPr lang="ru-RU" sz="3200" dirty="0"/>
              <a:t> </a:t>
            </a:r>
            <a:r>
              <a:rPr lang="ru-RU" sz="3200" dirty="0" err="1"/>
              <a:t>балалар</a:t>
            </a:r>
            <a:r>
              <a:rPr lang="ru-RU" sz="3200" dirty="0"/>
              <a:t> </a:t>
            </a:r>
            <a:r>
              <a:rPr lang="ru-RU" sz="3200" dirty="0" err="1"/>
              <a:t>белән</a:t>
            </a:r>
            <a:r>
              <a:rPr lang="ru-RU" sz="3200" dirty="0"/>
              <a:t> </a:t>
            </a:r>
            <a:r>
              <a:rPr lang="ru-RU" sz="3200" dirty="0" err="1"/>
              <a:t>эшләү</a:t>
            </a:r>
            <a:r>
              <a:rPr lang="ru-RU" sz="3200" dirty="0"/>
              <a:t> </a:t>
            </a:r>
            <a:r>
              <a:rPr lang="ru-RU" sz="3200" dirty="0" err="1"/>
              <a:t>технологияләрен</a:t>
            </a:r>
            <a:r>
              <a:rPr lang="ru-RU" sz="3200" dirty="0"/>
              <a:t> </a:t>
            </a:r>
            <a:r>
              <a:rPr lang="ru-RU" sz="3200" dirty="0" err="1"/>
              <a:t>һәм</a:t>
            </a:r>
            <a:r>
              <a:rPr lang="ru-RU" sz="3200" dirty="0"/>
              <a:t> </a:t>
            </a:r>
            <a:r>
              <a:rPr lang="ru-RU" sz="3200" dirty="0" err="1"/>
              <a:t>методикаларын</a:t>
            </a:r>
            <a:r>
              <a:rPr lang="ru-RU" sz="3200" dirty="0"/>
              <a:t> </a:t>
            </a:r>
            <a:r>
              <a:rPr lang="ru-RU" sz="3200" dirty="0" err="1"/>
              <a:t>камилләштерү</a:t>
            </a:r>
            <a:r>
              <a:rPr lang="ru-RU" sz="3200" dirty="0"/>
              <a:t>; * * </a:t>
            </a:r>
            <a:r>
              <a:rPr lang="ru-RU" sz="3200" dirty="0" err="1"/>
              <a:t>мәктәп</a:t>
            </a:r>
            <a:r>
              <a:rPr lang="ru-RU" sz="3200" dirty="0"/>
              <a:t> </a:t>
            </a:r>
            <a:r>
              <a:rPr lang="ru-RU" sz="3200" dirty="0" err="1"/>
              <a:t>укучыларының</a:t>
            </a:r>
            <a:r>
              <a:rPr lang="ru-RU" sz="3200" dirty="0"/>
              <a:t> </a:t>
            </a:r>
            <a:r>
              <a:rPr lang="ru-RU" sz="3200" dirty="0" err="1"/>
              <a:t>һөнәри</a:t>
            </a:r>
            <a:r>
              <a:rPr lang="ru-RU" sz="3200" dirty="0"/>
              <a:t> </a:t>
            </a:r>
            <a:r>
              <a:rPr lang="ru-RU" sz="3200" dirty="0" err="1"/>
              <a:t>үзбилгеләнеше</a:t>
            </a:r>
            <a:r>
              <a:rPr lang="ru-RU" sz="3200" dirty="0"/>
              <a:t> </a:t>
            </a:r>
            <a:r>
              <a:rPr lang="ru-RU" sz="3200" dirty="0" err="1"/>
              <a:t>ихтыяҗларының</a:t>
            </a:r>
            <a:r>
              <a:rPr lang="ru-RU" sz="3200" dirty="0"/>
              <a:t> </a:t>
            </a:r>
            <a:r>
              <a:rPr lang="ru-RU" sz="3200" dirty="0" err="1"/>
              <a:t>артуы</a:t>
            </a:r>
            <a:r>
              <a:rPr lang="ru-RU" sz="3200" dirty="0"/>
              <a:t>; * * </a:t>
            </a:r>
            <a:r>
              <a:rPr lang="ru-RU" sz="3200" dirty="0" err="1"/>
              <a:t>укучыларның</a:t>
            </a:r>
            <a:r>
              <a:rPr lang="ru-RU" sz="3200" dirty="0"/>
              <a:t> </a:t>
            </a:r>
            <a:r>
              <a:rPr lang="ru-RU" sz="3200" dirty="0" err="1"/>
              <a:t>белем</a:t>
            </a:r>
            <a:r>
              <a:rPr lang="ru-RU" sz="3200" dirty="0"/>
              <a:t> </a:t>
            </a:r>
            <a:r>
              <a:rPr lang="ru-RU" sz="3200" dirty="0" err="1"/>
              <a:t>сыйфатына</a:t>
            </a:r>
            <a:r>
              <a:rPr lang="ru-RU" sz="3200" dirty="0"/>
              <a:t> карата </a:t>
            </a:r>
            <a:r>
              <a:rPr lang="ru-RU" sz="3200" dirty="0" err="1"/>
              <a:t>таләпләрне</a:t>
            </a:r>
            <a:r>
              <a:rPr lang="ru-RU" sz="3200" dirty="0"/>
              <a:t> </a:t>
            </a:r>
            <a:r>
              <a:rPr lang="ru-RU" sz="3200" dirty="0" err="1"/>
              <a:t>арттыру</a:t>
            </a:r>
            <a:r>
              <a:rPr lang="ru-RU" sz="32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25900" y="292100"/>
            <a:ext cx="3215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/>
              <a:t>Бурычлар:</a:t>
            </a: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791499"/>
              </p:ext>
            </p:extLst>
          </p:nvPr>
        </p:nvGraphicFramePr>
        <p:xfrm>
          <a:off x="927101" y="2070544"/>
          <a:ext cx="10718053" cy="3550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674"/>
                <a:gridCol w="2679793"/>
                <a:gridCol w="2679793"/>
                <a:gridCol w="2679793"/>
              </a:tblGrid>
              <a:tr h="1207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Уку елы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Укучылар саны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Башлангыч звено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Урта звено</a:t>
                      </a:r>
                      <a:endParaRPr lang="ru-RU" sz="2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585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2019-2020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37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16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21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585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2020-2021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38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14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21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585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2020</a:t>
                      </a:r>
                      <a:r>
                        <a:rPr lang="ru-RU" sz="2800" dirty="0" smtClean="0">
                          <a:effectLst/>
                        </a:rPr>
                        <a:t>-</a:t>
                      </a:r>
                      <a:r>
                        <a:rPr lang="en-US" sz="2800" dirty="0" smtClean="0">
                          <a:effectLst/>
                        </a:rPr>
                        <a:t>2022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33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12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21</a:t>
                      </a:r>
                      <a:endParaRPr lang="ru-RU" sz="28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585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2022-2023</a:t>
                      </a:r>
                      <a:endParaRPr lang="ru-RU" sz="2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28</a:t>
                      </a:r>
                      <a:endParaRPr lang="ru-RU" sz="28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</a:t>
                      </a:r>
                      <a:endParaRPr lang="ru-RU" sz="28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21</a:t>
                      </a:r>
                      <a:endParaRPr lang="ru-RU" sz="2800" b="1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803400" y="581959"/>
            <a:ext cx="6858671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400" b="1" dirty="0"/>
              <a:t>Укучылар саны</a:t>
            </a:r>
            <a:endParaRPr lang="ru-RU" sz="4400" b="1" dirty="0"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200531"/>
              </p:ext>
            </p:extLst>
          </p:nvPr>
        </p:nvGraphicFramePr>
        <p:xfrm>
          <a:off x="660402" y="2324099"/>
          <a:ext cx="9855198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7934"/>
                <a:gridCol w="2118819"/>
                <a:gridCol w="2557745"/>
                <a:gridCol w="3060700"/>
              </a:tblGrid>
              <a:tr h="312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Уку елы</a:t>
                      </a:r>
                      <a:endParaRPr lang="ru-RU" sz="3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Укучылар саны</a:t>
                      </a:r>
                      <a:endParaRPr lang="ru-RU" sz="3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</a:rPr>
                        <a:t>Башлангыч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звено</a:t>
                      </a:r>
                      <a:endParaRPr lang="ru-RU" sz="3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Урта звено</a:t>
                      </a:r>
                      <a:endParaRPr lang="ru-RU" sz="3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39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2020-2021</a:t>
                      </a:r>
                      <a:endParaRPr lang="ru-RU" sz="3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38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14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</a:rPr>
                        <a:t>24</a:t>
                      </a:r>
                      <a:endParaRPr lang="ru-RU" sz="3200" b="1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39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2021-2022</a:t>
                      </a:r>
                      <a:endParaRPr lang="ru-RU" sz="3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33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12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21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39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2022-2023</a:t>
                      </a:r>
                      <a:endParaRPr lang="ru-RU" sz="3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28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7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21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39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2023-2024</a:t>
                      </a:r>
                      <a:endParaRPr lang="ru-RU" sz="3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26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10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16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398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2024-2025</a:t>
                      </a:r>
                      <a:endParaRPr lang="ru-RU" sz="3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26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8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</a:rPr>
                        <a:t>18</a:t>
                      </a:r>
                      <a:endParaRPr lang="ru-RU" sz="32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049584" y="137459"/>
            <a:ext cx="3929987" cy="825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400" b="1" dirty="0"/>
              <a:t>Укучылар саны</a:t>
            </a:r>
            <a:endParaRPr lang="ru-RU" sz="4400" b="1" dirty="0"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72913"/>
              </p:ext>
            </p:extLst>
          </p:nvPr>
        </p:nvGraphicFramePr>
        <p:xfrm>
          <a:off x="2331602" y="2311399"/>
          <a:ext cx="6520298" cy="322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9790"/>
                <a:gridCol w="3310508"/>
              </a:tblGrid>
              <a:tr h="806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Уку елы</a:t>
                      </a:r>
                      <a:endParaRPr lang="ru-RU" sz="3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Балалар саны</a:t>
                      </a:r>
                      <a:endParaRPr lang="ru-RU" sz="3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80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</a:rPr>
                        <a:t>20</a:t>
                      </a:r>
                      <a:r>
                        <a:rPr lang="en-US" sz="3600" dirty="0" smtClean="0">
                          <a:effectLst/>
                        </a:rPr>
                        <a:t>20-2021</a:t>
                      </a:r>
                      <a:endParaRPr lang="ru-RU" sz="3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</a:rPr>
                        <a:t>20</a:t>
                      </a:r>
                      <a:endParaRPr lang="ru-RU" sz="36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80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</a:rPr>
                        <a:t>202</a:t>
                      </a:r>
                      <a:r>
                        <a:rPr lang="en-US" sz="3600" dirty="0" smtClean="0">
                          <a:effectLst/>
                        </a:rPr>
                        <a:t>1-2022</a:t>
                      </a:r>
                      <a:endParaRPr lang="ru-RU" sz="3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</a:rPr>
                        <a:t>16</a:t>
                      </a:r>
                      <a:endParaRPr lang="ru-RU" sz="36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  <a:tr h="80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</a:rPr>
                        <a:t>202</a:t>
                      </a:r>
                      <a:r>
                        <a:rPr lang="en-US" sz="3600" dirty="0" smtClean="0">
                          <a:effectLst/>
                        </a:rPr>
                        <a:t>2-2023</a:t>
                      </a:r>
                      <a:endParaRPr lang="ru-RU" sz="3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</a:rPr>
                        <a:t>13</a:t>
                      </a:r>
                      <a:endParaRPr lang="ru-RU" sz="36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73003" y="666234"/>
            <a:ext cx="6399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/>
              <a:t>Мәктәпкәчә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яшьтәге</a:t>
            </a:r>
            <a:r>
              <a:rPr lang="ru-RU" sz="4000" b="1" dirty="0" smtClean="0"/>
              <a:t> группа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697</Words>
  <Application>Microsoft Office PowerPoint</Application>
  <PresentationFormat>Произвольный</PresentationFormat>
  <Paragraphs>259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Индира</cp:lastModifiedBy>
  <cp:revision>108</cp:revision>
  <dcterms:created xsi:type="dcterms:W3CDTF">2019-03-09T11:53:00Z</dcterms:created>
  <dcterms:modified xsi:type="dcterms:W3CDTF">2022-12-09T05:16:11Z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5D11E15747174D2D8AFFDE7F2076E3CB</vt:lpwstr>
  </property>
  <property fmtid="{D5CDD505-2E9C-101B-9397-08002B2CF9AE}" pid="3" name="KSOProductBuildVer">
    <vt:lpwstr>1049-11.2.0.10443</vt:lpwstr>
  </property>
</Properties>
</file>